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60" r:id="rId4"/>
    <p:sldId id="271" r:id="rId5"/>
    <p:sldId id="270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Semi-Bold" panose="020F0502020204030204" pitchFamily="34" charset="0"/>
      <p:regular r:id="rId21"/>
      <p:bold r:id="rId22"/>
      <p:italic r:id="rId23"/>
      <p:boldItalic r:id="rId24"/>
    </p:embeddedFont>
    <p:embeddedFont>
      <p:font typeface="Montserrat SemiBold" panose="020F0502020204030204" pitchFamily="34" charset="0"/>
      <p:regular r:id="rId25"/>
      <p:bold r:id="rId26"/>
      <p:italic r:id="rId27"/>
      <p:boldItalic r:id="rId28"/>
    </p:embeddedFont>
    <p:embeddedFont>
      <p:font typeface="Poppins Medium" panose="020B0604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D5C479-71C6-43B8-8524-8A0EC2B3BA25}">
  <a:tblStyle styleId="{6AD5C479-71C6-43B8-8524-8A0EC2B3BA2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1"/>
    <p:restoredTop sz="88366"/>
  </p:normalViewPr>
  <p:slideViewPr>
    <p:cSldViewPr snapToGrid="0">
      <p:cViewPr varScale="1">
        <p:scale>
          <a:sx n="149" d="100"/>
          <a:sy n="149" d="100"/>
        </p:scale>
        <p:origin x="176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334504b6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Introduced in 2017 in a groundbreaking paper titled “Attention is all you need”, attention mechanism didn’t attract much public attention </a:t>
            </a:r>
            <a:r>
              <a:rPr lang="en-CA" dirty="0">
                <a:sym typeface="Wingdings" pitchFamily="2" charset="2"/>
              </a:rPr>
              <a:t></a:t>
            </a:r>
            <a:r>
              <a:rPr lang="en-CA" dirty="0"/>
              <a:t> until the release of Chat-GPT 5 years later in 2022.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transformer-based large language models find application in a wide variety of scenarios, it becomes increasingly obvious the very innovation that thrusts it to stardom is also a major bottleneck that limits its capability. </a:t>
            </a:r>
            <a:endParaRPr dirty="0"/>
          </a:p>
        </p:txBody>
      </p:sp>
      <p:sp>
        <p:nvSpPr>
          <p:cNvPr id="127" name="Google Shape;127;g33334504b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334504b6d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 flash attention, however.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At each step, we load a tile of query, key and value vectors, compute the result in one operation directly on SRAM and then write it to HBM. This significantly speeds up the attention mechanism. </a:t>
            </a:r>
            <a:endParaRPr dirty="0"/>
          </a:p>
        </p:txBody>
      </p:sp>
      <p:sp>
        <p:nvSpPr>
          <p:cNvPr id="223" name="Google Shape;223;g33334504b6d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34504b6d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for our dataset, we will use synthetic data to demonstrate the advantage of flash attention over standard attention. </a:t>
            </a:r>
            <a:endParaRPr dirty="0"/>
          </a:p>
        </p:txBody>
      </p:sp>
      <p:sp>
        <p:nvSpPr>
          <p:cNvPr id="235" name="Google Shape;235;g33334504b6d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334504b6d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Going forward, we will implement GPU kernels in attention and flash attention to get empirical data on their performance difference. </a:t>
            </a:r>
            <a:endParaRPr dirty="0"/>
          </a:p>
        </p:txBody>
      </p:sp>
      <p:sp>
        <p:nvSpPr>
          <p:cNvPr id="247" name="Google Shape;247;g33334504b6d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334504b6d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concludes our presentation. Thank you for your attention!</a:t>
            </a:r>
            <a:endParaRPr dirty="0"/>
          </a:p>
        </p:txBody>
      </p:sp>
      <p:sp>
        <p:nvSpPr>
          <p:cNvPr id="261" name="Google Shape;261;g33334504b6d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334504b6d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CA" sz="1800" dirty="0"/>
              <a:t>To understand the problem we want to research on, we need to understand what an attention mechanism is.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CA" sz="1800" dirty="0"/>
              <a:t>For the sake of illustration, let’s use a simple string “Thinking machines” as an example. This input is first mapped to a word embedding, which is basically a fancy word for multi-dimensional vector.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CA" sz="1800" dirty="0"/>
              <a:t>Our embedding is then projected down into three derived vectors by multiplying it with a learnt weight matrix.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CA" sz="1800" dirty="0"/>
              <a:t>The first one is a weight matrix for query, which generates two corresponding query vectors. Similarly, multiplying the embedding vector with a key matrix results in two key vectors. And a third one would generate two value vectors.  </a:t>
            </a:r>
            <a:endParaRPr sz="1800" dirty="0"/>
          </a:p>
        </p:txBody>
      </p:sp>
      <p:sp>
        <p:nvSpPr>
          <p:cNvPr id="165" name="Google Shape;165;g33334504b6d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D738E28-ECF4-7081-FA13-C52A1CC5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334504b6d_2_89:notes">
            <a:extLst>
              <a:ext uri="{FF2B5EF4-FFF2-40B4-BE49-F238E27FC236}">
                <a16:creationId xmlns:a16="http://schemas.microsoft.com/office/drawing/2014/main" id="{232544FD-909D-7813-EC08-01ACB9CCE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These vectors then form what’s called an attention matrix, or a context window. It basically defines how many tokens the attention mechanism can handle at once.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Afterwards, we apply </a:t>
            </a:r>
            <a:r>
              <a:rPr lang="en-CA" dirty="0" err="1"/>
              <a:t>softmax</a:t>
            </a:r>
            <a:r>
              <a:rPr lang="en-CA" dirty="0"/>
              <a:t> to the dot product of query and key vectors along the columns and multiply the result by the value vector.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From this graph, our intuition tells us this operation is at least O(n^2) in terms of time complexity, which is really not scalable. </a:t>
            </a:r>
            <a:endParaRPr dirty="0"/>
          </a:p>
        </p:txBody>
      </p:sp>
      <p:sp>
        <p:nvSpPr>
          <p:cNvPr id="165" name="Google Shape;165;g33334504b6d_2_89:notes">
            <a:extLst>
              <a:ext uri="{FF2B5EF4-FFF2-40B4-BE49-F238E27FC236}">
                <a16:creationId xmlns:a16="http://schemas.microsoft.com/office/drawing/2014/main" id="{EC8686E3-59A2-7C84-FAAF-10B9A57A2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71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is exactly what motivates us to explore the attention mechanism. Through this project, we aim to strengthen our understanding of transformer-based LLMs. </a:t>
            </a:r>
          </a:p>
          <a:p>
            <a:endParaRPr lang="en-US" dirty="0"/>
          </a:p>
          <a:p>
            <a:r>
              <a:rPr lang="en-US" dirty="0"/>
              <a:t>Furthermore, we want to get a better idea of the current state of art techniques that power long context modeling. </a:t>
            </a:r>
          </a:p>
        </p:txBody>
      </p:sp>
    </p:spTree>
    <p:extLst>
      <p:ext uri="{BB962C8B-B14F-4D97-AF65-F5344CB8AC3E}">
        <p14:creationId xmlns:p14="http://schemas.microsoft.com/office/powerpoint/2010/main" val="130780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34504b6d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According to a paper that introduced flash attention, elementwise ops like dropout, </a:t>
            </a:r>
            <a:r>
              <a:rPr lang="en-CA" dirty="0" err="1"/>
              <a:t>softmax</a:t>
            </a:r>
            <a:r>
              <a:rPr lang="en-CA" dirty="0"/>
              <a:t> and mask in attention takes up the bulk of execution time, even though they are memory bound, not compute bound. </a:t>
            </a:r>
            <a:endParaRPr dirty="0"/>
          </a:p>
        </p:txBody>
      </p:sp>
      <p:sp>
        <p:nvSpPr>
          <p:cNvPr id="183" name="Google Shape;183;g33334504b6d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334504b6d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To solve this problem, researchers came up with an ingenious technique that groups the query-key matrix into tiles. This avoids storing the entire matrix in memory at any given time.  </a:t>
            </a:r>
            <a:endParaRPr dirty="0"/>
          </a:p>
        </p:txBody>
      </p:sp>
      <p:sp>
        <p:nvSpPr>
          <p:cNvPr id="192" name="Google Shape;192;g33334504b6d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334504b6d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making it possible to fully utilize the blazingly fast on-chip memory SRAM, which is an order of magnitude faster than HBM, where query, key and value vectors are stored and loaded in standard attention.</a:t>
            </a:r>
            <a:endParaRPr dirty="0"/>
          </a:p>
        </p:txBody>
      </p:sp>
      <p:sp>
        <p:nvSpPr>
          <p:cNvPr id="199" name="Google Shape;199;g33334504b6d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334504b6d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Being able to stuff QK vectors into SRAM only solves the first part of the problem. We still need to find a way to compute </a:t>
            </a:r>
            <a:r>
              <a:rPr lang="en-CA" dirty="0" err="1"/>
              <a:t>softmax</a:t>
            </a:r>
            <a:r>
              <a:rPr lang="en-CA" dirty="0"/>
              <a:t> without knowing the entire matrix. This is where what's called "Fused Kernel” comes in. It basically combines three computation steps into one. </a:t>
            </a:r>
            <a:endParaRPr dirty="0"/>
          </a:p>
        </p:txBody>
      </p:sp>
      <p:sp>
        <p:nvSpPr>
          <p:cNvPr id="207" name="Google Shape;207;g33334504b6d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D5E896A3-96F8-3980-A311-0AF86F8C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334504b6d_2_121:notes">
            <a:extLst>
              <a:ext uri="{FF2B5EF4-FFF2-40B4-BE49-F238E27FC236}">
                <a16:creationId xmlns:a16="http://schemas.microsoft.com/office/drawing/2014/main" id="{9D56A6A7-9439-11D0-5CA4-263C40512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Here is a direct comparison. </a:t>
            </a:r>
            <a:endParaRPr dirty="0"/>
          </a:p>
        </p:txBody>
      </p:sp>
      <p:sp>
        <p:nvSpPr>
          <p:cNvPr id="207" name="Google Shape;207;g33334504b6d_2_121:notes">
            <a:extLst>
              <a:ext uri="{FF2B5EF4-FFF2-40B4-BE49-F238E27FC236}">
                <a16:creationId xmlns:a16="http://schemas.microsoft.com/office/drawing/2014/main" id="{85E03C38-D190-63A9-1FD5-75F3C76B0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39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59B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-97890" y="347464"/>
            <a:ext cx="9385563" cy="294468"/>
            <a:chOff x="0" y="-38100"/>
            <a:chExt cx="4943835" cy="155110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4943835" cy="117010"/>
            </a:xfrm>
            <a:custGeom>
              <a:avLst/>
              <a:gdLst/>
              <a:ahLst/>
              <a:cxnLst/>
              <a:rect l="l" t="t" r="r" b="b"/>
              <a:pathLst>
                <a:path w="4943835" h="117010" extrusionOk="0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>
              <a:gsLst>
                <a:gs pos="0">
                  <a:srgbClr val="54B087">
                    <a:alpha val="0"/>
                  </a:srgbClr>
                </a:gs>
                <a:gs pos="50000">
                  <a:srgbClr val="304D0A"/>
                </a:gs>
                <a:gs pos="100000">
                  <a:srgbClr val="54B087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5"/>
          <p:cNvSpPr/>
          <p:nvPr/>
        </p:nvSpPr>
        <p:spPr>
          <a:xfrm>
            <a:off x="-352661" y="4001875"/>
            <a:ext cx="3657600" cy="532015"/>
          </a:xfrm>
          <a:custGeom>
            <a:avLst/>
            <a:gdLst/>
            <a:ahLst/>
            <a:cxnLst/>
            <a:rect l="l" t="t" r="r" b="b"/>
            <a:pathLst>
              <a:path w="7315200" h="1064029" extrusionOk="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532465" y="204910"/>
            <a:ext cx="3657600" cy="532015"/>
          </a:xfrm>
          <a:custGeom>
            <a:avLst/>
            <a:gdLst/>
            <a:ahLst/>
            <a:cxnLst/>
            <a:rect l="l" t="t" r="r" b="b"/>
            <a:pathLst>
              <a:path w="7315200" h="1064029" extrusionOk="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70727" y="419795"/>
            <a:ext cx="245332" cy="222137"/>
          </a:xfrm>
          <a:custGeom>
            <a:avLst/>
            <a:gdLst/>
            <a:ahLst/>
            <a:cxnLst/>
            <a:rect l="l" t="t" r="r" b="b"/>
            <a:pathLst>
              <a:path w="490664" h="444274" extrusionOk="0">
                <a:moveTo>
                  <a:pt x="0" y="0"/>
                </a:moveTo>
                <a:lnTo>
                  <a:pt x="490664" y="0"/>
                </a:lnTo>
                <a:lnTo>
                  <a:pt x="490664" y="444274"/>
                </a:lnTo>
                <a:lnTo>
                  <a:pt x="0" y="444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1653907" y="1665450"/>
            <a:ext cx="5881967" cy="7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 dirty="0">
                <a:solidFill>
                  <a:srgbClr val="80C772"/>
                </a:solidFill>
                <a:latin typeface="Montserrat SemiBold"/>
                <a:cs typeface="Montserrat SemiBold"/>
                <a:sym typeface="Montserrat SemiBold"/>
              </a:rPr>
              <a:t>Faster Attention</a:t>
            </a:r>
            <a:endParaRPr sz="700" dirty="0"/>
          </a:p>
        </p:txBody>
      </p:sp>
      <p:sp>
        <p:nvSpPr>
          <p:cNvPr id="136" name="Google Shape;136;p25"/>
          <p:cNvSpPr txBox="1"/>
          <p:nvPr/>
        </p:nvSpPr>
        <p:spPr>
          <a:xfrm>
            <a:off x="1162364" y="2374595"/>
            <a:ext cx="6865051" cy="95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All You Need</a:t>
            </a:r>
            <a:endParaRPr sz="700" dirty="0"/>
          </a:p>
        </p:txBody>
      </p:sp>
      <p:sp>
        <p:nvSpPr>
          <p:cNvPr id="137" name="Google Shape;137;p25"/>
          <p:cNvSpPr txBox="1"/>
          <p:nvPr/>
        </p:nvSpPr>
        <p:spPr>
          <a:xfrm>
            <a:off x="2597000" y="3329921"/>
            <a:ext cx="39501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by: Joey Cherisea, Chenchen Feng, Nuanxin Jin, Yingcong Lu</a:t>
            </a:r>
            <a:endParaRPr sz="700" dirty="0">
              <a:solidFill>
                <a:schemeClr val="lt1"/>
              </a:solidFill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7924800" y="3845069"/>
            <a:ext cx="1093520" cy="1093520"/>
          </a:xfrm>
          <a:custGeom>
            <a:avLst/>
            <a:gdLst/>
            <a:ahLst/>
            <a:cxnLst/>
            <a:rect l="l" t="t" r="r" b="b"/>
            <a:pathLst>
              <a:path w="2187040" h="2187040" extrusionOk="0">
                <a:moveTo>
                  <a:pt x="0" y="0"/>
                </a:moveTo>
                <a:lnTo>
                  <a:pt x="2187040" y="0"/>
                </a:lnTo>
                <a:lnTo>
                  <a:pt x="2187040" y="2187040"/>
                </a:lnTo>
                <a:lnTo>
                  <a:pt x="0" y="2187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59B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/>
          <p:nvPr/>
        </p:nvSpPr>
        <p:spPr>
          <a:xfrm rot="-2700000" flipH="1">
            <a:off x="-282117" y="-190252"/>
            <a:ext cx="1370729" cy="1032742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 rot="-2700000" flipH="1">
            <a:off x="668731" y="316610"/>
            <a:ext cx="484026" cy="484026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 rot="-2700000" flipH="1">
            <a:off x="7532612" y="491355"/>
            <a:ext cx="515604" cy="515604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 rot="10800000" flipH="1">
            <a:off x="7017482" y="0"/>
            <a:ext cx="2126518" cy="1110628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 flipH="1">
            <a:off x="5982258" y="4586625"/>
            <a:ext cx="1120885" cy="556875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5" descr="Diagram of a computer dia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492" y="607028"/>
            <a:ext cx="4690470" cy="4538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 flipH="1">
            <a:off x="5703060" y="4839857"/>
            <a:ext cx="611177" cy="303643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94340-95F6-80F2-0376-2A5FFF7B6C36}"/>
              </a:ext>
            </a:extLst>
          </p:cNvPr>
          <p:cNvSpPr txBox="1"/>
          <p:nvPr/>
        </p:nvSpPr>
        <p:spPr>
          <a:xfrm>
            <a:off x="1406370" y="216364"/>
            <a:ext cx="138810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AFTER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59B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6"/>
          <p:cNvGrpSpPr/>
          <p:nvPr/>
        </p:nvGrpSpPr>
        <p:grpSpPr>
          <a:xfrm>
            <a:off x="-97890" y="347464"/>
            <a:ext cx="9385563" cy="294468"/>
            <a:chOff x="0" y="-38100"/>
            <a:chExt cx="4943835" cy="155110"/>
          </a:xfrm>
        </p:grpSpPr>
        <p:sp>
          <p:nvSpPr>
            <p:cNvPr id="238" name="Google Shape;238;p36"/>
            <p:cNvSpPr/>
            <p:nvPr/>
          </p:nvSpPr>
          <p:spPr>
            <a:xfrm>
              <a:off x="0" y="0"/>
              <a:ext cx="4943835" cy="117010"/>
            </a:xfrm>
            <a:custGeom>
              <a:avLst/>
              <a:gdLst/>
              <a:ahLst/>
              <a:cxnLst/>
              <a:rect l="l" t="t" r="r" b="b"/>
              <a:pathLst>
                <a:path w="4943835" h="117010" extrusionOk="0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>
              <a:gsLst>
                <a:gs pos="0">
                  <a:srgbClr val="54B087">
                    <a:alpha val="0"/>
                  </a:srgbClr>
                </a:gs>
                <a:gs pos="50000">
                  <a:srgbClr val="304D0A"/>
                </a:gs>
                <a:gs pos="100000">
                  <a:srgbClr val="54B087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6"/>
            <p:cNvSpPr txBox="1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36"/>
          <p:cNvSpPr/>
          <p:nvPr/>
        </p:nvSpPr>
        <p:spPr>
          <a:xfrm>
            <a:off x="770727" y="1245163"/>
            <a:ext cx="2340454" cy="4850681"/>
          </a:xfrm>
          <a:custGeom>
            <a:avLst/>
            <a:gdLst/>
            <a:ahLst/>
            <a:cxnLst/>
            <a:rect l="l" t="t" r="r" b="b"/>
            <a:pathLst>
              <a:path w="4680907" h="9701362" extrusionOk="0">
                <a:moveTo>
                  <a:pt x="0" y="0"/>
                </a:moveTo>
                <a:lnTo>
                  <a:pt x="4680907" y="0"/>
                </a:lnTo>
                <a:lnTo>
                  <a:pt x="4680907" y="9701363"/>
                </a:lnTo>
                <a:lnTo>
                  <a:pt x="0" y="9701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63014" y="1016961"/>
            <a:ext cx="3657600" cy="1997602"/>
          </a:xfrm>
          <a:custGeom>
            <a:avLst/>
            <a:gdLst/>
            <a:ahLst/>
            <a:cxnLst/>
            <a:rect l="l" t="t" r="r" b="b"/>
            <a:pathLst>
              <a:path w="7315200" h="3995203" extrusionOk="0">
                <a:moveTo>
                  <a:pt x="0" y="0"/>
                </a:moveTo>
                <a:lnTo>
                  <a:pt x="7315200" y="0"/>
                </a:lnTo>
                <a:lnTo>
                  <a:pt x="7315200" y="3995203"/>
                </a:lnTo>
                <a:lnTo>
                  <a:pt x="0" y="39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-283479" y="3762843"/>
            <a:ext cx="1299538" cy="640318"/>
          </a:xfrm>
          <a:custGeom>
            <a:avLst/>
            <a:gdLst/>
            <a:ahLst/>
            <a:cxnLst/>
            <a:rect l="l" t="t" r="r" b="b"/>
            <a:pathLst>
              <a:path w="2599076" h="1280636" extrusionOk="0">
                <a:moveTo>
                  <a:pt x="0" y="0"/>
                </a:moveTo>
                <a:lnTo>
                  <a:pt x="2599077" y="0"/>
                </a:lnTo>
                <a:lnTo>
                  <a:pt x="2599077" y="1280636"/>
                </a:lnTo>
                <a:lnTo>
                  <a:pt x="0" y="1280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4409956" y="1245163"/>
            <a:ext cx="2970464" cy="58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</a:t>
            </a:r>
            <a:endParaRPr sz="700"/>
          </a:p>
        </p:txBody>
      </p:sp>
      <p:sp>
        <p:nvSpPr>
          <p:cNvPr id="244" name="Google Shape;244;p36"/>
          <p:cNvSpPr txBox="1"/>
          <p:nvPr/>
        </p:nvSpPr>
        <p:spPr>
          <a:xfrm>
            <a:off x="4437671" y="2662594"/>
            <a:ext cx="4096729" cy="109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8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 : compare efficiency difference of GPU kernels</a:t>
            </a:r>
            <a:endParaRPr sz="700" dirty="0"/>
          </a:p>
          <a:p>
            <a:pPr marL="0" marR="0" lvl="0" indent="0" algn="l" rtl="0">
              <a:lnSpc>
                <a:spcPct val="78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8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8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8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Choice: synthetic data</a:t>
            </a:r>
            <a:endParaRPr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59B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7"/>
          <p:cNvGrpSpPr/>
          <p:nvPr/>
        </p:nvGrpSpPr>
        <p:grpSpPr>
          <a:xfrm>
            <a:off x="-97890" y="347464"/>
            <a:ext cx="9385563" cy="294468"/>
            <a:chOff x="0" y="-38100"/>
            <a:chExt cx="4943835" cy="155110"/>
          </a:xfrm>
        </p:grpSpPr>
        <p:sp>
          <p:nvSpPr>
            <p:cNvPr id="250" name="Google Shape;250;p37"/>
            <p:cNvSpPr/>
            <p:nvPr/>
          </p:nvSpPr>
          <p:spPr>
            <a:xfrm>
              <a:off x="0" y="0"/>
              <a:ext cx="4943835" cy="117010"/>
            </a:xfrm>
            <a:custGeom>
              <a:avLst/>
              <a:gdLst/>
              <a:ahLst/>
              <a:cxnLst/>
              <a:rect l="l" t="t" r="r" b="b"/>
              <a:pathLst>
                <a:path w="4943835" h="117010" extrusionOk="0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>
              <a:gsLst>
                <a:gs pos="0">
                  <a:srgbClr val="54B087">
                    <a:alpha val="0"/>
                  </a:srgbClr>
                </a:gs>
                <a:gs pos="50000">
                  <a:srgbClr val="304D0A"/>
                </a:gs>
                <a:gs pos="100000">
                  <a:srgbClr val="54B087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7"/>
            <p:cNvSpPr txBox="1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7"/>
          <p:cNvSpPr/>
          <p:nvPr/>
        </p:nvSpPr>
        <p:spPr>
          <a:xfrm>
            <a:off x="5281759" y="1179683"/>
            <a:ext cx="2967800" cy="4114800"/>
          </a:xfrm>
          <a:custGeom>
            <a:avLst/>
            <a:gdLst/>
            <a:ahLst/>
            <a:cxnLst/>
            <a:rect l="l" t="t" r="r" b="b"/>
            <a:pathLst>
              <a:path w="5935599" h="8229600" extrusionOk="0">
                <a:moveTo>
                  <a:pt x="0" y="0"/>
                </a:moveTo>
                <a:lnTo>
                  <a:pt x="5935599" y="0"/>
                </a:lnTo>
                <a:lnTo>
                  <a:pt x="59355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786236" y="1155238"/>
            <a:ext cx="3646586" cy="11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What’s next</a:t>
            </a:r>
            <a:endParaRPr sz="700"/>
          </a:p>
        </p:txBody>
      </p:sp>
      <p:sp>
        <p:nvSpPr>
          <p:cNvPr id="254" name="Google Shape;254;p37"/>
          <p:cNvSpPr txBox="1"/>
          <p:nvPr/>
        </p:nvSpPr>
        <p:spPr>
          <a:xfrm>
            <a:off x="828741" y="2818230"/>
            <a:ext cx="4657659" cy="166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  GPU kernels in attention and flash attention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Compare their execution time</a:t>
            </a:r>
            <a:endParaRPr sz="700"/>
          </a:p>
          <a:p>
            <a:pPr marL="177800" marR="0" lvl="0" indent="-63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Draw preliminary conclusions </a:t>
            </a:r>
            <a:endParaRPr sz="700"/>
          </a:p>
        </p:txBody>
      </p:sp>
      <p:grpSp>
        <p:nvGrpSpPr>
          <p:cNvPr id="255" name="Google Shape;255;p37"/>
          <p:cNvGrpSpPr/>
          <p:nvPr/>
        </p:nvGrpSpPr>
        <p:grpSpPr>
          <a:xfrm>
            <a:off x="4706475" y="937808"/>
            <a:ext cx="1150568" cy="1150568"/>
            <a:chOff x="0" y="0"/>
            <a:chExt cx="812800" cy="812800"/>
          </a:xfrm>
        </p:grpSpPr>
        <p:sp>
          <p:nvSpPr>
            <p:cNvPr id="256" name="Google Shape;256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C2B833">
                    <a:alpha val="0"/>
                  </a:srgbClr>
                </a:gs>
                <a:gs pos="100000">
                  <a:srgbClr val="0266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37"/>
          <p:cNvSpPr/>
          <p:nvPr/>
        </p:nvSpPr>
        <p:spPr>
          <a:xfrm>
            <a:off x="7455105" y="3671675"/>
            <a:ext cx="975206" cy="957475"/>
          </a:xfrm>
          <a:custGeom>
            <a:avLst/>
            <a:gdLst/>
            <a:ahLst/>
            <a:cxnLst/>
            <a:rect l="l" t="t" r="r" b="b"/>
            <a:pathLst>
              <a:path w="1950412" h="1914950" extrusionOk="0">
                <a:moveTo>
                  <a:pt x="0" y="0"/>
                </a:moveTo>
                <a:lnTo>
                  <a:pt x="1950412" y="0"/>
                </a:lnTo>
                <a:lnTo>
                  <a:pt x="1950412" y="1914950"/>
                </a:lnTo>
                <a:lnTo>
                  <a:pt x="0" y="19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59B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8"/>
          <p:cNvGrpSpPr/>
          <p:nvPr/>
        </p:nvGrpSpPr>
        <p:grpSpPr>
          <a:xfrm>
            <a:off x="-97890" y="347464"/>
            <a:ext cx="9385563" cy="294468"/>
            <a:chOff x="0" y="-38100"/>
            <a:chExt cx="4943835" cy="155110"/>
          </a:xfrm>
        </p:grpSpPr>
        <p:sp>
          <p:nvSpPr>
            <p:cNvPr id="264" name="Google Shape;264;p38"/>
            <p:cNvSpPr/>
            <p:nvPr/>
          </p:nvSpPr>
          <p:spPr>
            <a:xfrm>
              <a:off x="0" y="0"/>
              <a:ext cx="4943835" cy="117010"/>
            </a:xfrm>
            <a:custGeom>
              <a:avLst/>
              <a:gdLst/>
              <a:ahLst/>
              <a:cxnLst/>
              <a:rect l="l" t="t" r="r" b="b"/>
              <a:pathLst>
                <a:path w="4943835" h="117010" extrusionOk="0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>
              <a:gsLst>
                <a:gs pos="0">
                  <a:srgbClr val="54B087">
                    <a:alpha val="0"/>
                  </a:srgbClr>
                </a:gs>
                <a:gs pos="50000">
                  <a:srgbClr val="304D0A"/>
                </a:gs>
                <a:gs pos="100000">
                  <a:srgbClr val="54B087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8"/>
            <p:cNvSpPr txBox="1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8"/>
          <p:cNvSpPr txBox="1"/>
          <p:nvPr/>
        </p:nvSpPr>
        <p:spPr>
          <a:xfrm>
            <a:off x="2415103" y="1810195"/>
            <a:ext cx="4313794" cy="7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</a:t>
            </a:r>
            <a:endParaRPr sz="700"/>
          </a:p>
        </p:txBody>
      </p:sp>
      <p:sp>
        <p:nvSpPr>
          <p:cNvPr id="267" name="Google Shape;267;p38"/>
          <p:cNvSpPr txBox="1"/>
          <p:nvPr/>
        </p:nvSpPr>
        <p:spPr>
          <a:xfrm>
            <a:off x="2915172" y="2474090"/>
            <a:ext cx="3197870" cy="929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You!</a:t>
            </a:r>
            <a:endParaRPr sz="700"/>
          </a:p>
        </p:txBody>
      </p:sp>
      <p:grpSp>
        <p:nvGrpSpPr>
          <p:cNvPr id="268" name="Google Shape;268;p38"/>
          <p:cNvGrpSpPr/>
          <p:nvPr/>
        </p:nvGrpSpPr>
        <p:grpSpPr>
          <a:xfrm>
            <a:off x="-6822540" y="4258527"/>
            <a:ext cx="9385563" cy="704042"/>
            <a:chOff x="0" y="-38100"/>
            <a:chExt cx="4943835" cy="370854"/>
          </a:xfrm>
        </p:grpSpPr>
        <p:sp>
          <p:nvSpPr>
            <p:cNvPr id="269" name="Google Shape;269;p38"/>
            <p:cNvSpPr/>
            <p:nvPr/>
          </p:nvSpPr>
          <p:spPr>
            <a:xfrm>
              <a:off x="0" y="0"/>
              <a:ext cx="4943835" cy="332754"/>
            </a:xfrm>
            <a:custGeom>
              <a:avLst/>
              <a:gdLst/>
              <a:ahLst/>
              <a:cxnLst/>
              <a:rect l="l" t="t" r="r" b="b"/>
              <a:pathLst>
                <a:path w="4943835" h="332754" extrusionOk="0">
                  <a:moveTo>
                    <a:pt x="0" y="0"/>
                  </a:moveTo>
                  <a:lnTo>
                    <a:pt x="4943835" y="0"/>
                  </a:lnTo>
                  <a:lnTo>
                    <a:pt x="4943835" y="332754"/>
                  </a:lnTo>
                  <a:lnTo>
                    <a:pt x="0" y="332754"/>
                  </a:lnTo>
                  <a:close/>
                </a:path>
              </a:pathLst>
            </a:custGeom>
            <a:gradFill>
              <a:gsLst>
                <a:gs pos="0">
                  <a:srgbClr val="54B087">
                    <a:alpha val="0"/>
                  </a:srgbClr>
                </a:gs>
                <a:gs pos="50000">
                  <a:srgbClr val="304D0A"/>
                </a:gs>
                <a:gs pos="100000">
                  <a:srgbClr val="54B087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8"/>
            <p:cNvSpPr txBox="1"/>
            <p:nvPr/>
          </p:nvSpPr>
          <p:spPr>
            <a:xfrm>
              <a:off x="0" y="-38100"/>
              <a:ext cx="4943835" cy="370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3BC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219200" y="19050"/>
            <a:ext cx="6705600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Standard Attention 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3D7ED-B207-E9C9-1C7E-1B8BB01F7F6B}"/>
              </a:ext>
            </a:extLst>
          </p:cNvPr>
          <p:cNvSpPr txBox="1"/>
          <p:nvPr/>
        </p:nvSpPr>
        <p:spPr>
          <a:xfrm>
            <a:off x="409302" y="897231"/>
            <a:ext cx="80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94BF8-205E-869E-4171-660E62EE6DE8}"/>
              </a:ext>
            </a:extLst>
          </p:cNvPr>
          <p:cNvSpPr txBox="1"/>
          <p:nvPr/>
        </p:nvSpPr>
        <p:spPr>
          <a:xfrm>
            <a:off x="409302" y="1733774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03F6B-B311-ED1F-8884-A5F2B43F1636}"/>
              </a:ext>
            </a:extLst>
          </p:cNvPr>
          <p:cNvSpPr txBox="1"/>
          <p:nvPr/>
        </p:nvSpPr>
        <p:spPr>
          <a:xfrm>
            <a:off x="409302" y="2638530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170F0-6326-CAFC-15D1-C2DB2189F9D4}"/>
              </a:ext>
            </a:extLst>
          </p:cNvPr>
          <p:cNvSpPr txBox="1"/>
          <p:nvPr/>
        </p:nvSpPr>
        <p:spPr>
          <a:xfrm>
            <a:off x="409302" y="3511411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0126B-ACDE-63CD-FDD7-0DDCFE4977D6}"/>
              </a:ext>
            </a:extLst>
          </p:cNvPr>
          <p:cNvSpPr txBox="1"/>
          <p:nvPr/>
        </p:nvSpPr>
        <p:spPr>
          <a:xfrm>
            <a:off x="409302" y="4384292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Values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B73C0-4831-1249-EEC8-CABC46ECB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57957"/>
              </p:ext>
            </p:extLst>
          </p:nvPr>
        </p:nvGraphicFramePr>
        <p:xfrm>
          <a:off x="2320834" y="1785341"/>
          <a:ext cx="1654628" cy="326572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64377335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98434254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764045636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819019421"/>
                    </a:ext>
                  </a:extLst>
                </a:gridCol>
              </a:tblGrid>
              <a:tr h="326572"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66432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0D94A3-81B8-3B4C-6079-7D057A3AA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053227"/>
              </p:ext>
            </p:extLst>
          </p:nvPr>
        </p:nvGraphicFramePr>
        <p:xfrm>
          <a:off x="4906189" y="1776534"/>
          <a:ext cx="1654628" cy="326572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64377335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98434254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764045636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819019421"/>
                    </a:ext>
                  </a:extLst>
                </a:gridCol>
              </a:tblGrid>
              <a:tr h="326572"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66432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48A28A-ABEB-0B61-58AA-D3E494397E6F}"/>
              </a:ext>
            </a:extLst>
          </p:cNvPr>
          <p:cNvCxnSpPr>
            <a:stCxn id="2" idx="2"/>
          </p:cNvCxnSpPr>
          <p:nvPr/>
        </p:nvCxnSpPr>
        <p:spPr>
          <a:xfrm>
            <a:off x="814251" y="1266563"/>
            <a:ext cx="4354" cy="548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EC2FFA-EBEE-90ED-B66B-097F5211F436}"/>
              </a:ext>
            </a:extLst>
          </p:cNvPr>
          <p:cNvSpPr txBox="1"/>
          <p:nvPr/>
        </p:nvSpPr>
        <p:spPr>
          <a:xfrm>
            <a:off x="2453639" y="906181"/>
            <a:ext cx="11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Thinking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3CDD3-5A98-3522-0363-107F7308EF98}"/>
              </a:ext>
            </a:extLst>
          </p:cNvPr>
          <p:cNvSpPr txBox="1"/>
          <p:nvPr/>
        </p:nvSpPr>
        <p:spPr>
          <a:xfrm>
            <a:off x="5138059" y="897797"/>
            <a:ext cx="125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Machines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6357E-8ECF-CB50-E7DF-13D9D11336BA}"/>
              </a:ext>
            </a:extLst>
          </p:cNvPr>
          <p:cNvSpPr txBox="1"/>
          <p:nvPr/>
        </p:nvSpPr>
        <p:spPr>
          <a:xfrm>
            <a:off x="1870164" y="1785341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sz="1800" baseline="-25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6A841-CA61-D56F-5BBA-0640BAB235E9}"/>
              </a:ext>
            </a:extLst>
          </p:cNvPr>
          <p:cNvSpPr txBox="1"/>
          <p:nvPr/>
        </p:nvSpPr>
        <p:spPr>
          <a:xfrm>
            <a:off x="4534984" y="1794566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sz="1800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9DD1A4A-A6DC-3493-563F-47A256871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7267"/>
              </p:ext>
            </p:extLst>
          </p:nvPr>
        </p:nvGraphicFramePr>
        <p:xfrm>
          <a:off x="2529840" y="2670754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DA1437F-B47D-F5D3-209D-15C68A2D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664545"/>
              </p:ext>
            </p:extLst>
          </p:nvPr>
        </p:nvGraphicFramePr>
        <p:xfrm>
          <a:off x="5251271" y="2682375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B180F38-170A-1D92-7E0E-B3ABFD6A391D}"/>
              </a:ext>
            </a:extLst>
          </p:cNvPr>
          <p:cNvSpPr txBox="1"/>
          <p:nvPr/>
        </p:nvSpPr>
        <p:spPr>
          <a:xfrm>
            <a:off x="2029096" y="2648376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q</a:t>
            </a:r>
            <a:r>
              <a:rPr lang="en-US" sz="1800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640E1-A5AC-43E8-EBC4-C55F898F7DBB}"/>
              </a:ext>
            </a:extLst>
          </p:cNvPr>
          <p:cNvSpPr txBox="1"/>
          <p:nvPr/>
        </p:nvSpPr>
        <p:spPr>
          <a:xfrm>
            <a:off x="4876802" y="2633130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q</a:t>
            </a:r>
            <a:r>
              <a:rPr lang="en-US" sz="1800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6497063-6A57-2028-510F-E28C9683F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34070"/>
              </p:ext>
            </p:extLst>
          </p:nvPr>
        </p:nvGraphicFramePr>
        <p:xfrm>
          <a:off x="2529840" y="3592746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17226F5-4FB1-52C3-F55B-C0F34ED6246F}"/>
              </a:ext>
            </a:extLst>
          </p:cNvPr>
          <p:cNvSpPr txBox="1"/>
          <p:nvPr/>
        </p:nvSpPr>
        <p:spPr>
          <a:xfrm>
            <a:off x="2157547" y="3554744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z="1800" baseline="-25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E1E8274-917C-A9D7-58BF-9E176E871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06698"/>
              </p:ext>
            </p:extLst>
          </p:nvPr>
        </p:nvGraphicFramePr>
        <p:xfrm>
          <a:off x="5240387" y="3605199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320FACF-0EF0-1CCF-8BFC-40343639C1B7}"/>
              </a:ext>
            </a:extLst>
          </p:cNvPr>
          <p:cNvSpPr txBox="1"/>
          <p:nvPr/>
        </p:nvSpPr>
        <p:spPr>
          <a:xfrm>
            <a:off x="4876802" y="3551415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z="1800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CBF102-15CC-7C64-461B-E0D35EF6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802107"/>
              </p:ext>
            </p:extLst>
          </p:nvPr>
        </p:nvGraphicFramePr>
        <p:xfrm>
          <a:off x="2529839" y="4397165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EE71C77-AD7A-6438-DF51-47DE693320BC}"/>
              </a:ext>
            </a:extLst>
          </p:cNvPr>
          <p:cNvSpPr txBox="1"/>
          <p:nvPr/>
        </p:nvSpPr>
        <p:spPr>
          <a:xfrm>
            <a:off x="2179317" y="4370890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1800" baseline="-25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CB11D7B-EE3C-8FE6-BC13-CFCB28D6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9400"/>
              </p:ext>
            </p:extLst>
          </p:nvPr>
        </p:nvGraphicFramePr>
        <p:xfrm>
          <a:off x="5240387" y="4409375"/>
          <a:ext cx="1236615" cy="343585"/>
        </p:xfrm>
        <a:graphic>
          <a:graphicData uri="http://schemas.openxmlformats.org/drawingml/2006/table">
            <a:tbl>
              <a:tblPr firstRow="1" bandRow="1">
                <a:tableStyleId>{6AD5C479-71C6-43B8-8524-8A0EC2B3BA25}</a:tableStyleId>
              </a:tblPr>
              <a:tblGrid>
                <a:gridCol w="412205">
                  <a:extLst>
                    <a:ext uri="{9D8B030D-6E8A-4147-A177-3AD203B41FA5}">
                      <a16:colId xmlns:a16="http://schemas.microsoft.com/office/drawing/2014/main" val="123708291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675526056"/>
                    </a:ext>
                  </a:extLst>
                </a:gridCol>
                <a:gridCol w="412205">
                  <a:extLst>
                    <a:ext uri="{9D8B030D-6E8A-4147-A177-3AD203B41FA5}">
                      <a16:colId xmlns:a16="http://schemas.microsoft.com/office/drawing/2014/main" val="12856299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80046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0724B9F-D506-35E4-AF4E-41EC2BDC9684}"/>
              </a:ext>
            </a:extLst>
          </p:cNvPr>
          <p:cNvSpPr txBox="1"/>
          <p:nvPr/>
        </p:nvSpPr>
        <p:spPr>
          <a:xfrm>
            <a:off x="4876802" y="4370890"/>
            <a:ext cx="5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1800" baseline="-25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2A8491B-E274-D2FF-D65A-25A3E07AA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45013"/>
              </p:ext>
            </p:extLst>
          </p:nvPr>
        </p:nvGraphicFramePr>
        <p:xfrm>
          <a:off x="7412077" y="906181"/>
          <a:ext cx="833850" cy="1219200"/>
        </p:xfrm>
        <a:graphic>
          <a:graphicData uri="http://schemas.openxmlformats.org/drawingml/2006/table">
            <a:tbl>
              <a:tblPr>
                <a:tableStyleId>{6AD5C479-71C6-43B8-8524-8A0EC2B3BA25}</a:tableStyleId>
              </a:tblPr>
              <a:tblGrid>
                <a:gridCol w="277950">
                  <a:extLst>
                    <a:ext uri="{9D8B030D-6E8A-4147-A177-3AD203B41FA5}">
                      <a16:colId xmlns:a16="http://schemas.microsoft.com/office/drawing/2014/main" val="3045117666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1635384274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481514774"/>
                    </a:ext>
                  </a:extLst>
                </a:gridCol>
              </a:tblGrid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54982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079519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13920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9605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86DC7C3-C774-2F11-926C-ACF9A9B07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31136"/>
              </p:ext>
            </p:extLst>
          </p:nvPr>
        </p:nvGraphicFramePr>
        <p:xfrm>
          <a:off x="7412077" y="2378816"/>
          <a:ext cx="833850" cy="1219200"/>
        </p:xfrm>
        <a:graphic>
          <a:graphicData uri="http://schemas.openxmlformats.org/drawingml/2006/table">
            <a:tbl>
              <a:tblPr>
                <a:tableStyleId>{6AD5C479-71C6-43B8-8524-8A0EC2B3BA25}</a:tableStyleId>
              </a:tblPr>
              <a:tblGrid>
                <a:gridCol w="277950">
                  <a:extLst>
                    <a:ext uri="{9D8B030D-6E8A-4147-A177-3AD203B41FA5}">
                      <a16:colId xmlns:a16="http://schemas.microsoft.com/office/drawing/2014/main" val="3045117666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1635384274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481514774"/>
                    </a:ext>
                  </a:extLst>
                </a:gridCol>
              </a:tblGrid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54982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079519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13920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9605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6DD1E09-B4FD-A8D9-3CC3-63CBF771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78910"/>
              </p:ext>
            </p:extLst>
          </p:nvPr>
        </p:nvGraphicFramePr>
        <p:xfrm>
          <a:off x="7434939" y="3892465"/>
          <a:ext cx="833850" cy="1219200"/>
        </p:xfrm>
        <a:graphic>
          <a:graphicData uri="http://schemas.openxmlformats.org/drawingml/2006/table">
            <a:tbl>
              <a:tblPr>
                <a:tableStyleId>{6AD5C479-71C6-43B8-8524-8A0EC2B3BA25}</a:tableStyleId>
              </a:tblPr>
              <a:tblGrid>
                <a:gridCol w="277950">
                  <a:extLst>
                    <a:ext uri="{9D8B030D-6E8A-4147-A177-3AD203B41FA5}">
                      <a16:colId xmlns:a16="http://schemas.microsoft.com/office/drawing/2014/main" val="3045117666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1635384274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481514774"/>
                    </a:ext>
                  </a:extLst>
                </a:gridCol>
              </a:tblGrid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54982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079519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13920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9605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48CA3B6-A8B5-7FF4-6CA1-5C9A01D65F50}"/>
              </a:ext>
            </a:extLst>
          </p:cNvPr>
          <p:cNvSpPr txBox="1"/>
          <p:nvPr/>
        </p:nvSpPr>
        <p:spPr>
          <a:xfrm>
            <a:off x="8281852" y="1399240"/>
            <a:ext cx="65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W</a:t>
            </a:r>
            <a:r>
              <a:rPr lang="en-US" sz="1800" baseline="30000" dirty="0">
                <a:solidFill>
                  <a:schemeClr val="accent4">
                    <a:lumMod val="75000"/>
                  </a:schemeClr>
                </a:solidFill>
              </a:rPr>
              <a:t>Q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9FC594-8245-BFE7-8907-502F9899D782}"/>
              </a:ext>
            </a:extLst>
          </p:cNvPr>
          <p:cNvSpPr txBox="1"/>
          <p:nvPr/>
        </p:nvSpPr>
        <p:spPr>
          <a:xfrm>
            <a:off x="8268789" y="2803750"/>
            <a:ext cx="65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1800" baseline="30000" dirty="0">
                <a:solidFill>
                  <a:schemeClr val="accent6">
                    <a:lumMod val="75000"/>
                  </a:schemeClr>
                </a:solidFill>
              </a:rPr>
              <a:t>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452A81-96DA-AC9F-D715-400070027CAF}"/>
              </a:ext>
            </a:extLst>
          </p:cNvPr>
          <p:cNvSpPr txBox="1"/>
          <p:nvPr/>
        </p:nvSpPr>
        <p:spPr>
          <a:xfrm>
            <a:off x="8281852" y="4317399"/>
            <a:ext cx="65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800" baseline="30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D39760-E188-965B-700A-164BFAD237C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560817" y="1918440"/>
            <a:ext cx="851260" cy="2138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A84630-4964-49AE-20F3-24F8668BEDC5}"/>
              </a:ext>
            </a:extLst>
          </p:cNvPr>
          <p:cNvCxnSpPr>
            <a:endCxn id="17" idx="3"/>
          </p:cNvCxnSpPr>
          <p:nvPr/>
        </p:nvCxnSpPr>
        <p:spPr>
          <a:xfrm flipH="1">
            <a:off x="6487886" y="1931858"/>
            <a:ext cx="924191" cy="922309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0D33C-D151-D498-5C92-BE749A0A0D4D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6560817" y="1939820"/>
            <a:ext cx="851260" cy="1048596"/>
          </a:xfrm>
          <a:prstGeom prst="line">
            <a:avLst/>
          </a:prstGeom>
          <a:ln w="381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C5FEFD-1AFD-A7AF-4B8C-58EDF64BE69A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477002" y="2958434"/>
            <a:ext cx="922017" cy="81855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DAB658-A44E-ED3F-ABB4-53D3E8466D26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6560817" y="1939820"/>
            <a:ext cx="874122" cy="2562245"/>
          </a:xfrm>
          <a:prstGeom prst="line">
            <a:avLst/>
          </a:prstGeom>
          <a:ln w="3810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184FE87-2038-D9BD-B681-9963A4755945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6477002" y="4489928"/>
            <a:ext cx="944874" cy="912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4" grpId="0"/>
      <p:bldP spid="15" grpId="0"/>
      <p:bldP spid="18" grpId="0"/>
      <p:bldP spid="19" grpId="0"/>
      <p:bldP spid="23" grpId="0"/>
      <p:bldP spid="25" grpId="0"/>
      <p:bldP spid="27" grpId="0"/>
      <p:bldP spid="29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3BC"/>
        </a:solidFill>
        <a:effectLst/>
      </p:bgPr>
    </p:bg>
    <p:spTree>
      <p:nvGrpSpPr>
        <p:cNvPr id="1" name="Shape 166">
          <a:extLst>
            <a:ext uri="{FF2B5EF4-FFF2-40B4-BE49-F238E27FC236}">
              <a16:creationId xmlns:a16="http://schemas.microsoft.com/office/drawing/2014/main" id="{0D0AC690-3F31-9AF3-52EC-0705BB229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>
            <a:extLst>
              <a:ext uri="{FF2B5EF4-FFF2-40B4-BE49-F238E27FC236}">
                <a16:creationId xmlns:a16="http://schemas.microsoft.com/office/drawing/2014/main" id="{4D63673D-4D5B-E965-C88A-F448C3059C3B}"/>
              </a:ext>
            </a:extLst>
          </p:cNvPr>
          <p:cNvSpPr txBox="1"/>
          <p:nvPr/>
        </p:nvSpPr>
        <p:spPr>
          <a:xfrm>
            <a:off x="1219200" y="19050"/>
            <a:ext cx="670560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Attention</a:t>
            </a:r>
            <a:r>
              <a:rPr lang="zh-CN" altLang="en-US" sz="3000" b="1" dirty="0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altLang="zh-CN" sz="3000" b="1" dirty="0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Matrix</a:t>
            </a:r>
            <a:r>
              <a:rPr lang="en" sz="3000" b="1" dirty="0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700" dirty="0"/>
          </a:p>
        </p:txBody>
      </p:sp>
      <p:graphicFrame>
        <p:nvGraphicFramePr>
          <p:cNvPr id="168" name="Google Shape;168;p29">
            <a:extLst>
              <a:ext uri="{FF2B5EF4-FFF2-40B4-BE49-F238E27FC236}">
                <a16:creationId xmlns:a16="http://schemas.microsoft.com/office/drawing/2014/main" id="{C94E2D2E-A1C5-91D5-E8D1-2E19D196AC8B}"/>
              </a:ext>
            </a:extLst>
          </p:cNvPr>
          <p:cNvGraphicFramePr/>
          <p:nvPr/>
        </p:nvGraphicFramePr>
        <p:xfrm>
          <a:off x="342900" y="672193"/>
          <a:ext cx="6629375" cy="4399025"/>
        </p:xfrm>
        <a:graphic>
          <a:graphicData uri="http://schemas.openxmlformats.org/drawingml/2006/table">
            <a:tbl>
              <a:tblPr firstRow="1" bandRow="1">
                <a:noFill/>
                <a:tableStyleId>{6AD5C479-71C6-43B8-8524-8A0EC2B3BA25}</a:tableStyleId>
              </a:tblPr>
              <a:tblGrid>
                <a:gridCol w="71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1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u="none" strike="noStrike" cap="none"/>
                        <a:t>E</a:t>
                      </a:r>
                      <a:r>
                        <a:rPr lang="en" sz="1600" b="0" u="none" strike="noStrike" cap="none" baseline="-25000"/>
                        <a:t>2</a:t>
                      </a:r>
                      <a:r>
                        <a:rPr lang="en" sz="1600" b="0" u="none" strike="noStrike" cap="none"/>
                        <a:t> -&gt; </a:t>
                      </a:r>
                      <a:r>
                        <a:rPr lang="en" sz="1600" b="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b="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3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4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5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1600" u="none" strike="noStrike" cap="none" baseline="-25000">
                        <a:solidFill>
                          <a:srgbClr val="FFC000"/>
                        </a:solidFill>
                      </a:endParaRPr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6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7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1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2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3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4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5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6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7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2" name="Google Shape;172;p29">
            <a:extLst>
              <a:ext uri="{FF2B5EF4-FFF2-40B4-BE49-F238E27FC236}">
                <a16:creationId xmlns:a16="http://schemas.microsoft.com/office/drawing/2014/main" id="{6930D9B7-E7C7-41C6-21F4-F3D1FD743B96}"/>
              </a:ext>
            </a:extLst>
          </p:cNvPr>
          <p:cNvSpPr txBox="1"/>
          <p:nvPr/>
        </p:nvSpPr>
        <p:spPr>
          <a:xfrm>
            <a:off x="7026729" y="902792"/>
            <a:ext cx="2019299" cy="5506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134" b="-1148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 dirty="0"/>
          </a:p>
        </p:txBody>
      </p:sp>
      <p:sp>
        <p:nvSpPr>
          <p:cNvPr id="173" name="Google Shape;173;p29">
            <a:extLst>
              <a:ext uri="{FF2B5EF4-FFF2-40B4-BE49-F238E27FC236}">
                <a16:creationId xmlns:a16="http://schemas.microsoft.com/office/drawing/2014/main" id="{65CE8F2A-8861-1E30-C6D5-45BB235F188B}"/>
              </a:ext>
            </a:extLst>
          </p:cNvPr>
          <p:cNvSpPr/>
          <p:nvPr/>
        </p:nvSpPr>
        <p:spPr>
          <a:xfrm>
            <a:off x="6172174" y="627928"/>
            <a:ext cx="800101" cy="4492168"/>
          </a:xfrm>
          <a:prstGeom prst="rect">
            <a:avLst/>
          </a:prstGeom>
          <a:noFill/>
          <a:ln w="57150" cap="flat" cmpd="sng">
            <a:solidFill>
              <a:srgbClr val="9537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>
            <a:extLst>
              <a:ext uri="{FF2B5EF4-FFF2-40B4-BE49-F238E27FC236}">
                <a16:creationId xmlns:a16="http://schemas.microsoft.com/office/drawing/2014/main" id="{237E9C04-1859-D80D-2AFD-160B7D07A645}"/>
              </a:ext>
            </a:extLst>
          </p:cNvPr>
          <p:cNvSpPr txBox="1"/>
          <p:nvPr/>
        </p:nvSpPr>
        <p:spPr>
          <a:xfrm>
            <a:off x="7391400" y="2495550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O(n</a:t>
            </a:r>
            <a:r>
              <a:rPr lang="en" sz="2700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41557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891" y="419795"/>
            <a:ext cx="9385563" cy="222137"/>
            <a:chOff x="0" y="0"/>
            <a:chExt cx="4943835" cy="11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3835" cy="117010"/>
            </a:xfrm>
            <a:custGeom>
              <a:avLst/>
              <a:gdLst/>
              <a:ahLst/>
              <a:cxnLst/>
              <a:rect l="l" t="t" r="r" b="b"/>
              <a:pathLst>
                <a:path w="4943835" h="117010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1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00"/>
                </a:lnSpc>
              </a:pPr>
              <a:endParaRPr sz="700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8294580" y="4219789"/>
            <a:ext cx="1136030" cy="222137"/>
            <a:chOff x="0" y="0"/>
            <a:chExt cx="598403" cy="117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8403" cy="117010"/>
            </a:xfrm>
            <a:custGeom>
              <a:avLst/>
              <a:gdLst/>
              <a:ahLst/>
              <a:cxnLst/>
              <a:rect l="l" t="t" r="r" b="b"/>
              <a:pathLst>
                <a:path w="598403" h="117010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1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00"/>
                </a:lnSpc>
              </a:pPr>
              <a:endParaRPr sz="700"/>
            </a:p>
          </p:txBody>
        </p:sp>
      </p:grpSp>
      <p:sp>
        <p:nvSpPr>
          <p:cNvPr id="9" name="Freeform 9"/>
          <p:cNvSpPr/>
          <p:nvPr/>
        </p:nvSpPr>
        <p:spPr>
          <a:xfrm>
            <a:off x="4651664" y="1256453"/>
            <a:ext cx="4636008" cy="41148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800850" y="-429994"/>
            <a:ext cx="3657600" cy="2041606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731863" y="3101894"/>
            <a:ext cx="3657600" cy="2041606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14937" y="1739335"/>
            <a:ext cx="686658" cy="698081"/>
          </a:xfrm>
          <a:custGeom>
            <a:avLst/>
            <a:gdLst/>
            <a:ahLst/>
            <a:cxnLst/>
            <a:rect l="l" t="t" r="r" b="b"/>
            <a:pathLst>
              <a:path w="1373315" h="1396162">
                <a:moveTo>
                  <a:pt x="0" y="0"/>
                </a:moveTo>
                <a:lnTo>
                  <a:pt x="1373315" y="0"/>
                </a:lnTo>
                <a:lnTo>
                  <a:pt x="1373315" y="1396161"/>
                </a:lnTo>
                <a:lnTo>
                  <a:pt x="0" y="139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10607" y="902260"/>
            <a:ext cx="3646586" cy="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2"/>
              </a:lnSpc>
            </a:pPr>
            <a:r>
              <a:rPr lang="en-US" sz="5178" b="1" dirty="0">
                <a:solidFill>
                  <a:srgbClr val="80C772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Motivation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0138" y="2694632"/>
            <a:ext cx="3874708" cy="3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12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Enhance knowledge of Transformer-based LLM </a:t>
            </a:r>
          </a:p>
        </p:txBody>
      </p:sp>
      <p:grpSp>
        <p:nvGrpSpPr>
          <p:cNvPr id="19" name="Group 19"/>
          <p:cNvGrpSpPr/>
          <p:nvPr/>
        </p:nvGrpSpPr>
        <p:grpSpPr>
          <a:xfrm rot="3103768">
            <a:off x="823669" y="2687676"/>
            <a:ext cx="185097" cy="1850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00"/>
                </a:lnSpc>
              </a:pPr>
              <a:endParaRPr sz="7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50138" y="3721932"/>
            <a:ext cx="3483965" cy="3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12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Explore SOTA techniques that enable long context modeling</a:t>
            </a:r>
          </a:p>
        </p:txBody>
      </p:sp>
      <p:grpSp>
        <p:nvGrpSpPr>
          <p:cNvPr id="24" name="Group 24"/>
          <p:cNvGrpSpPr/>
          <p:nvPr/>
        </p:nvGrpSpPr>
        <p:grpSpPr>
          <a:xfrm rot="3103768">
            <a:off x="823669" y="3714977"/>
            <a:ext cx="185097" cy="18509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00"/>
                </a:lnSpc>
              </a:pP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 descr="A graph of a graph showing different types of objec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193" y="482600"/>
            <a:ext cx="3791807" cy="4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 flipH="1">
            <a:off x="7656372" y="0"/>
            <a:ext cx="1487628" cy="5143500"/>
          </a:xfrm>
          <a:custGeom>
            <a:avLst/>
            <a:gdLst/>
            <a:ahLst/>
            <a:cxnLst/>
            <a:rect l="l" t="t" r="r" b="b"/>
            <a:pathLst>
              <a:path w="1983504" h="6858000" extrusionOk="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1485900" y="1504950"/>
            <a:ext cx="1828800" cy="2324100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4686300" y="1733550"/>
            <a:ext cx="261049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Memory bound operations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3B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1219200" y="19050"/>
            <a:ext cx="6705600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Tiling</a:t>
            </a:r>
            <a:endParaRPr sz="700"/>
          </a:p>
        </p:txBody>
      </p:sp>
      <p:graphicFrame>
        <p:nvGraphicFramePr>
          <p:cNvPr id="195" name="Google Shape;195;p32"/>
          <p:cNvGraphicFramePr/>
          <p:nvPr>
            <p:extLst>
              <p:ext uri="{D42A27DB-BD31-4B8C-83A1-F6EECF244321}">
                <p14:modId xmlns:p14="http://schemas.microsoft.com/office/powerpoint/2010/main" val="1749182739"/>
              </p:ext>
            </p:extLst>
          </p:nvPr>
        </p:nvGraphicFramePr>
        <p:xfrm>
          <a:off x="1028700" y="628650"/>
          <a:ext cx="6629375" cy="4399025"/>
        </p:xfrm>
        <a:graphic>
          <a:graphicData uri="http://schemas.openxmlformats.org/drawingml/2006/table">
            <a:tbl>
              <a:tblPr firstRow="1" bandRow="1">
                <a:noFill/>
                <a:tableStyleId>{6AD5C479-71C6-43B8-8524-8A0EC2B3BA25}</a:tableStyleId>
              </a:tblPr>
              <a:tblGrid>
                <a:gridCol w="71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17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1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u="none" strike="noStrike" cap="none"/>
                        <a:t>E</a:t>
                      </a:r>
                      <a:r>
                        <a:rPr lang="en" sz="1600" b="0" u="none" strike="noStrike" cap="none" baseline="-25000"/>
                        <a:t>2</a:t>
                      </a:r>
                      <a:r>
                        <a:rPr lang="en" sz="1600" b="0" u="none" strike="noStrike" cap="none"/>
                        <a:t> -&gt; </a:t>
                      </a:r>
                      <a:r>
                        <a:rPr lang="en" sz="1600" b="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b="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3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4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5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1600" u="none" strike="noStrike" cap="none" baseline="-25000">
                        <a:solidFill>
                          <a:srgbClr val="FFC000"/>
                        </a:solidFill>
                      </a:endParaRPr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6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7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1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 dirty="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 dirty="0"/>
                        <a:t>  </a:t>
                      </a:r>
                      <a:r>
                        <a:rPr lang="en" sz="1600" u="none" strike="noStrike" cap="none" dirty="0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1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2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2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3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3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4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4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5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5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6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6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/>
                        <a:t>E</a:t>
                      </a:r>
                      <a:r>
                        <a:rPr lang="en" sz="1600" u="none" strike="noStrike" cap="none" baseline="-25000"/>
                        <a:t>7</a:t>
                      </a:r>
                      <a:r>
                        <a:rPr lang="en" sz="1600" u="none" strike="noStrike" cap="none"/>
                        <a:t> -&gt; </a:t>
                      </a: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5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/>
                        <a:t>  </a:t>
                      </a:r>
                      <a:r>
                        <a:rPr lang="en" sz="1600" u="none" strike="noStrike" cap="none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>
                          <a:solidFill>
                            <a:srgbClr val="FFC000"/>
                          </a:solidFill>
                        </a:rPr>
                        <a:t>6</a:t>
                      </a:r>
                      <a:endParaRPr sz="700"/>
                    </a:p>
                  </a:txBody>
                  <a:tcPr marL="45725" marR="45725" marT="22875" marB="22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solidFill>
                          <a:srgbClr val="538CD5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solidFill>
                            <a:srgbClr val="538CD5"/>
                          </a:solidFill>
                        </a:rPr>
                        <a:t>K</a:t>
                      </a:r>
                      <a:r>
                        <a:rPr lang="en" sz="1600" u="none" strike="noStrike" cap="none" baseline="-25000" dirty="0">
                          <a:solidFill>
                            <a:srgbClr val="538CD5"/>
                          </a:solidFill>
                        </a:rPr>
                        <a:t>7</a:t>
                      </a:r>
                      <a:r>
                        <a:rPr lang="en" sz="1600" u="none" strike="noStrike" cap="none" dirty="0"/>
                        <a:t>  </a:t>
                      </a:r>
                      <a:r>
                        <a:rPr lang="en" sz="1600" u="none" strike="noStrike" cap="none" dirty="0">
                          <a:solidFill>
                            <a:srgbClr val="FFC000"/>
                          </a:solidFill>
                        </a:rPr>
                        <a:t>Q</a:t>
                      </a:r>
                      <a:r>
                        <a:rPr lang="en" sz="1600" u="none" strike="noStrike" cap="none" baseline="-250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sz="700" dirty="0"/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6" name="Google Shape;196;p32"/>
          <p:cNvSpPr/>
          <p:nvPr/>
        </p:nvSpPr>
        <p:spPr>
          <a:xfrm>
            <a:off x="1752600" y="1047750"/>
            <a:ext cx="1676400" cy="1409700"/>
          </a:xfrm>
          <a:prstGeom prst="rect">
            <a:avLst/>
          </a:prstGeom>
          <a:noFill/>
          <a:ln w="57150" cap="flat" cmpd="sng">
            <a:solidFill>
              <a:srgbClr val="D995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212 0 " pathEditMode="relative" ptsTypes="AA">
                                      <p:cBhvr>
                                        <p:cTn id="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/>
          <p:nvPr/>
        </p:nvSpPr>
        <p:spPr>
          <a:xfrm flipH="1">
            <a:off x="0" y="0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482601" y="482600"/>
            <a:ext cx="3465438" cy="342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Hierarchy</a:t>
            </a:r>
            <a:endParaRPr sz="3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 descr="A diagram of a computer componen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300" y="1009650"/>
            <a:ext cx="4356100" cy="334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EB218-2292-D731-5772-F02672306BC1}"/>
              </a:ext>
            </a:extLst>
          </p:cNvPr>
          <p:cNvSpPr txBox="1"/>
          <p:nvPr/>
        </p:nvSpPr>
        <p:spPr>
          <a:xfrm>
            <a:off x="2492090" y="2010610"/>
            <a:ext cx="13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Q, K and V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B9326A-57C7-E81B-E200-49EF3DC513D9}"/>
              </a:ext>
            </a:extLst>
          </p:cNvPr>
          <p:cNvCxnSpPr>
            <a:cxnSpLocks/>
          </p:cNvCxnSpPr>
          <p:nvPr/>
        </p:nvCxnSpPr>
        <p:spPr>
          <a:xfrm>
            <a:off x="3878036" y="2204357"/>
            <a:ext cx="1469571" cy="653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3BC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1219200" y="19050"/>
            <a:ext cx="6705600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0C7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Flash Attention </a:t>
            </a:r>
            <a:endParaRPr sz="700"/>
          </a:p>
        </p:txBody>
      </p:sp>
      <p:sp>
        <p:nvSpPr>
          <p:cNvPr id="210" name="Google Shape;210;p34"/>
          <p:cNvSpPr txBox="1"/>
          <p:nvPr/>
        </p:nvSpPr>
        <p:spPr>
          <a:xfrm>
            <a:off x="133350" y="932520"/>
            <a:ext cx="2171700" cy="3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800" baseline="-25000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max(x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x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164647" y="2289054"/>
            <a:ext cx="2315936" cy="3240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65" t="-136518" b="-209591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/>
          </a:p>
        </p:txBody>
      </p:sp>
      <p:sp>
        <p:nvSpPr>
          <p:cNvPr id="212" name="Google Shape;212;p34"/>
          <p:cNvSpPr txBox="1"/>
          <p:nvPr/>
        </p:nvSpPr>
        <p:spPr>
          <a:xfrm>
            <a:off x="164647" y="3856237"/>
            <a:ext cx="1905000" cy="4942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31" b="-1281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/>
          </a:p>
        </p:txBody>
      </p:sp>
      <p:sp>
        <p:nvSpPr>
          <p:cNvPr id="213" name="Google Shape;213;p34"/>
          <p:cNvSpPr txBox="1"/>
          <p:nvPr/>
        </p:nvSpPr>
        <p:spPr>
          <a:xfrm>
            <a:off x="2781300" y="932520"/>
            <a:ext cx="1981200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-inf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&lt;= i &lt;= n: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max(</a:t>
            </a:r>
            <a:r>
              <a:rPr lang="e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i-1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2775857" y="2289053"/>
            <a:ext cx="1981200" cy="9079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791" t="-4860" b="-8332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/>
          </a:p>
        </p:txBody>
      </p:sp>
      <p:sp>
        <p:nvSpPr>
          <p:cNvPr id="215" name="Google Shape;215;p34"/>
          <p:cNvSpPr txBox="1"/>
          <p:nvPr/>
        </p:nvSpPr>
        <p:spPr>
          <a:xfrm>
            <a:off x="2781300" y="3908176"/>
            <a:ext cx="1981200" cy="7835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791" t="-5644" b="-241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/>
          </a:p>
        </p:txBody>
      </p:sp>
      <p:sp>
        <p:nvSpPr>
          <p:cNvPr id="216" name="Google Shape;216;p34"/>
          <p:cNvSpPr txBox="1"/>
          <p:nvPr/>
        </p:nvSpPr>
        <p:spPr>
          <a:xfrm>
            <a:off x="5562600" y="1867649"/>
            <a:ext cx="3505200" cy="24958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716" t="-2028" b="-329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7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4648200" y="1657350"/>
            <a:ext cx="919843" cy="108567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18" name="Google Shape;218;p34"/>
          <p:cNvCxnSpPr/>
          <p:nvPr/>
        </p:nvCxnSpPr>
        <p:spPr>
          <a:xfrm>
            <a:off x="4495800" y="2819224"/>
            <a:ext cx="1066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19" name="Google Shape;219;p34"/>
          <p:cNvCxnSpPr/>
          <p:nvPr/>
        </p:nvCxnSpPr>
        <p:spPr>
          <a:xfrm rot="10800000" flipH="1">
            <a:off x="4572000" y="2929413"/>
            <a:ext cx="985157" cy="1434048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20" name="Google Shape;220;p34"/>
          <p:cNvSpPr txBox="1"/>
          <p:nvPr/>
        </p:nvSpPr>
        <p:spPr>
          <a:xfrm>
            <a:off x="6438900" y="942956"/>
            <a:ext cx="1295400" cy="323166"/>
          </a:xfrm>
          <a:prstGeom prst="rect">
            <a:avLst/>
          </a:prstGeom>
          <a:noFill/>
          <a:ln w="571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Fused Kernel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3BC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20343EE0-FF96-D34E-F3AE-6473FA754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22941F-B3EE-9B1C-3C0A-C43E2B6BDA00}"/>
              </a:ext>
            </a:extLst>
          </p:cNvPr>
          <p:cNvSpPr/>
          <p:nvPr/>
        </p:nvSpPr>
        <p:spPr>
          <a:xfrm>
            <a:off x="529839" y="461472"/>
            <a:ext cx="2213361" cy="440963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44406-D291-67FC-AAB7-B984870BB84A}"/>
              </a:ext>
            </a:extLst>
          </p:cNvPr>
          <p:cNvSpPr txBox="1"/>
          <p:nvPr/>
        </p:nvSpPr>
        <p:spPr>
          <a:xfrm>
            <a:off x="910127" y="2004567"/>
            <a:ext cx="157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</a:t>
            </a:r>
            <a:r>
              <a:rPr lang="en-US" sz="2000" dirty="0"/>
              <a:t>igh 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andwidth</a:t>
            </a:r>
            <a:br>
              <a:rPr lang="en-US" sz="2000" dirty="0"/>
            </a:br>
            <a:r>
              <a:rPr lang="en-US" sz="2000" b="1" dirty="0"/>
              <a:t>M</a:t>
            </a:r>
            <a:r>
              <a:rPr lang="en-US" sz="2000" dirty="0"/>
              <a:t>emory</a:t>
            </a:r>
            <a:br>
              <a:rPr lang="en-US" sz="2000" dirty="0"/>
            </a:br>
            <a:r>
              <a:rPr lang="en-US" sz="2000" dirty="0"/>
              <a:t>(HBM)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DBA95D-8F9F-5BBB-7AFB-68ACC54D14CA}"/>
              </a:ext>
            </a:extLst>
          </p:cNvPr>
          <p:cNvCxnSpPr/>
          <p:nvPr/>
        </p:nvCxnSpPr>
        <p:spPr>
          <a:xfrm>
            <a:off x="2768837" y="700755"/>
            <a:ext cx="311067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6A3519-7419-3914-5287-81AA3B1C7030}"/>
              </a:ext>
            </a:extLst>
          </p:cNvPr>
          <p:cNvCxnSpPr/>
          <p:nvPr/>
        </p:nvCxnSpPr>
        <p:spPr>
          <a:xfrm>
            <a:off x="2768837" y="2340123"/>
            <a:ext cx="311067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269DD6-58D0-06C0-3725-90204A9414F0}"/>
              </a:ext>
            </a:extLst>
          </p:cNvPr>
          <p:cNvCxnSpPr/>
          <p:nvPr/>
        </p:nvCxnSpPr>
        <p:spPr>
          <a:xfrm>
            <a:off x="2768837" y="4074920"/>
            <a:ext cx="311067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8CA66-C317-A719-2588-03B6CD0768D4}"/>
              </a:ext>
            </a:extLst>
          </p:cNvPr>
          <p:cNvSpPr txBox="1"/>
          <p:nvPr/>
        </p:nvSpPr>
        <p:spPr>
          <a:xfrm>
            <a:off x="6340981" y="700755"/>
            <a:ext cx="209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C000"/>
                </a:solidFill>
              </a:rPr>
              <a:t>Q</a:t>
            </a:r>
            <a:r>
              <a:rPr lang="en-US" sz="2400" dirty="0">
                <a:solidFill>
                  <a:srgbClr val="0070C0"/>
                </a:solidFill>
              </a:rPr>
              <a:t>K</a:t>
            </a:r>
            <a:r>
              <a:rPr lang="en-US" sz="2400" baseline="30000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3CDCE-075B-DD49-D660-1F140DDB03BD}"/>
              </a:ext>
            </a:extLst>
          </p:cNvPr>
          <p:cNvSpPr txBox="1"/>
          <p:nvPr/>
        </p:nvSpPr>
        <p:spPr>
          <a:xfrm>
            <a:off x="6340981" y="2340917"/>
            <a:ext cx="23415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= </a:t>
            </a:r>
            <a:r>
              <a:rPr lang="en-US" sz="2400" dirty="0" err="1"/>
              <a:t>Softmax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</a:t>
            </a:r>
            <a:r>
              <a:rPr lang="en-US" sz="2400" dirty="0"/>
              <a:t>)</a:t>
            </a:r>
            <a:endParaRPr lang="en-US" sz="24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19C57-FDE5-5216-3745-EADE40E46D1E}"/>
              </a:ext>
            </a:extLst>
          </p:cNvPr>
          <p:cNvSpPr txBox="1"/>
          <p:nvPr/>
        </p:nvSpPr>
        <p:spPr>
          <a:xfrm>
            <a:off x="6340980" y="3844087"/>
            <a:ext cx="209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sz="24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CCBBE2-AE74-3784-007A-9ABD33008F55}"/>
              </a:ext>
            </a:extLst>
          </p:cNvPr>
          <p:cNvCxnSpPr>
            <a:cxnSpLocks/>
          </p:cNvCxnSpPr>
          <p:nvPr/>
        </p:nvCxnSpPr>
        <p:spPr>
          <a:xfrm flipH="1">
            <a:off x="2756018" y="1238478"/>
            <a:ext cx="31363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1E95D9-7178-35C3-C47B-C5B81911EEC2}"/>
              </a:ext>
            </a:extLst>
          </p:cNvPr>
          <p:cNvCxnSpPr>
            <a:cxnSpLocks/>
          </p:cNvCxnSpPr>
          <p:nvPr/>
        </p:nvCxnSpPr>
        <p:spPr>
          <a:xfrm flipH="1">
            <a:off x="2756018" y="2792967"/>
            <a:ext cx="31363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26F2F9-3233-E871-B404-EB25644622B3}"/>
              </a:ext>
            </a:extLst>
          </p:cNvPr>
          <p:cNvSpPr txBox="1"/>
          <p:nvPr/>
        </p:nvSpPr>
        <p:spPr>
          <a:xfrm>
            <a:off x="2743200" y="735052"/>
            <a:ext cx="277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>
                <a:solidFill>
                  <a:srgbClr val="FFC000"/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K</a:t>
            </a:r>
            <a:r>
              <a:rPr lang="en-US" dirty="0"/>
              <a:t> by blocks from HBM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08387-E6E9-7B72-22B6-D6F86846F857}"/>
              </a:ext>
            </a:extLst>
          </p:cNvPr>
          <p:cNvSpPr txBox="1"/>
          <p:nvPr/>
        </p:nvSpPr>
        <p:spPr>
          <a:xfrm>
            <a:off x="2768837" y="1289318"/>
            <a:ext cx="277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dirty="0"/>
              <a:t> to HBM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8CA7E-9D2E-8167-CC29-DBA428821DC5}"/>
              </a:ext>
            </a:extLst>
          </p:cNvPr>
          <p:cNvSpPr txBox="1"/>
          <p:nvPr/>
        </p:nvSpPr>
        <p:spPr>
          <a:xfrm>
            <a:off x="2756018" y="2338672"/>
            <a:ext cx="277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dirty="0"/>
              <a:t> from HBM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5BD66-39E2-FBFB-7D7E-E56866B24410}"/>
              </a:ext>
            </a:extLst>
          </p:cNvPr>
          <p:cNvSpPr txBox="1"/>
          <p:nvPr/>
        </p:nvSpPr>
        <p:spPr>
          <a:xfrm>
            <a:off x="2743200" y="2853478"/>
            <a:ext cx="277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/>
              <a:t> to HBM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5595AF-BEAD-F0F6-2A16-BE46D483809E}"/>
              </a:ext>
            </a:extLst>
          </p:cNvPr>
          <p:cNvSpPr txBox="1"/>
          <p:nvPr/>
        </p:nvSpPr>
        <p:spPr>
          <a:xfrm>
            <a:off x="2768836" y="4151196"/>
            <a:ext cx="277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US" dirty="0"/>
              <a:t> by blocks from HBM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A173B5-29CD-3D27-38FE-7DB8BF897E28}"/>
              </a:ext>
            </a:extLst>
          </p:cNvPr>
          <p:cNvSpPr txBox="1"/>
          <p:nvPr/>
        </p:nvSpPr>
        <p:spPr>
          <a:xfrm>
            <a:off x="6340981" y="1160514"/>
            <a:ext cx="99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61E64-4772-5CCC-F248-4EF0BE571E54}"/>
              </a:ext>
            </a:extLst>
          </p:cNvPr>
          <p:cNvSpPr txBox="1"/>
          <p:nvPr/>
        </p:nvSpPr>
        <p:spPr>
          <a:xfrm>
            <a:off x="6340980" y="2877058"/>
            <a:ext cx="99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180E1-1AE8-0FFA-154D-D573EA4A3D01}"/>
              </a:ext>
            </a:extLst>
          </p:cNvPr>
          <p:cNvSpPr txBox="1"/>
          <p:nvPr/>
        </p:nvSpPr>
        <p:spPr>
          <a:xfrm>
            <a:off x="3743059" y="61124"/>
            <a:ext cx="164933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901095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1081</Words>
  <Application>Microsoft Macintosh PowerPoint</Application>
  <PresentationFormat>On-screen Show (16:9)</PresentationFormat>
  <Paragraphs>354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Wingdings</vt:lpstr>
      <vt:lpstr>Montserrat SemiBold</vt:lpstr>
      <vt:lpstr>Montserrat</vt:lpstr>
      <vt:lpstr>Arial</vt:lpstr>
      <vt:lpstr>Montserrat Semi-Bold</vt:lpstr>
      <vt:lpstr>Poppins Medium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Joey Cullmann</cp:lastModifiedBy>
  <cp:revision>35</cp:revision>
  <dcterms:modified xsi:type="dcterms:W3CDTF">2025-03-11T18:38:48Z</dcterms:modified>
</cp:coreProperties>
</file>